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24"/>
  </p:notesMasterIdLst>
  <p:sldIdLst>
    <p:sldId id="277" r:id="rId5"/>
    <p:sldId id="256" r:id="rId6"/>
    <p:sldId id="260" r:id="rId7"/>
    <p:sldId id="271" r:id="rId8"/>
    <p:sldId id="265" r:id="rId9"/>
    <p:sldId id="266" r:id="rId10"/>
    <p:sldId id="263" r:id="rId11"/>
    <p:sldId id="261" r:id="rId12"/>
    <p:sldId id="267" r:id="rId13"/>
    <p:sldId id="264" r:id="rId14"/>
    <p:sldId id="268" r:id="rId15"/>
    <p:sldId id="270" r:id="rId16"/>
    <p:sldId id="269" r:id="rId17"/>
    <p:sldId id="257" r:id="rId18"/>
    <p:sldId id="258" r:id="rId19"/>
    <p:sldId id="259" r:id="rId20"/>
    <p:sldId id="273" r:id="rId21"/>
    <p:sldId id="275" r:id="rId22"/>
    <p:sldId id="272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07BC43-FB56-4DB5-9E5A-8B9405994FD6}" v="16" dt="2025-10-16T19:12:00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Eslinger" userId="58217268-40b5-4bbc-8bcc-173f98462bfc" providerId="ADAL" clId="{A797FD32-2867-463E-8D34-6A916B849C45}"/>
    <pc:docChg chg="undo custSel addSld delSld modSld sldOrd">
      <pc:chgData name="Jeff Eslinger" userId="58217268-40b5-4bbc-8bcc-173f98462bfc" providerId="ADAL" clId="{A797FD32-2867-463E-8D34-6A916B849C45}" dt="2025-10-16T19:12:19.635" v="1363" actId="255"/>
      <pc:docMkLst>
        <pc:docMk/>
      </pc:docMkLst>
      <pc:sldChg chg="modSp mod">
        <pc:chgData name="Jeff Eslinger" userId="58217268-40b5-4bbc-8bcc-173f98462bfc" providerId="ADAL" clId="{A797FD32-2867-463E-8D34-6A916B849C45}" dt="2025-10-14T19:06:44.236" v="90" actId="313"/>
        <pc:sldMkLst>
          <pc:docMk/>
          <pc:sldMk cId="109857222" sldId="256"/>
        </pc:sldMkLst>
        <pc:spChg chg="mod">
          <ac:chgData name="Jeff Eslinger" userId="58217268-40b5-4bbc-8bcc-173f98462bfc" providerId="ADAL" clId="{A797FD32-2867-463E-8D34-6A916B849C45}" dt="2025-09-22T20:23:13.062" v="86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Jeff Eslinger" userId="58217268-40b5-4bbc-8bcc-173f98462bfc" providerId="ADAL" clId="{A797FD32-2867-463E-8D34-6A916B849C45}" dt="2025-10-14T19:06:44.236" v="90" actId="313"/>
          <ac:spMkLst>
            <pc:docMk/>
            <pc:sldMk cId="109857222" sldId="256"/>
            <ac:spMk id="3" creationId="{00000000-0000-0000-0000-000000000000}"/>
          </ac:spMkLst>
        </pc:spChg>
      </pc:sldChg>
      <pc:sldChg chg="modSp mod">
        <pc:chgData name="Jeff Eslinger" userId="58217268-40b5-4bbc-8bcc-173f98462bfc" providerId="ADAL" clId="{A797FD32-2867-463E-8D34-6A916B849C45}" dt="2025-10-15T15:44:27.676" v="1109" actId="20577"/>
        <pc:sldMkLst>
          <pc:docMk/>
          <pc:sldMk cId="3638129348" sldId="257"/>
        </pc:sldMkLst>
        <pc:spChg chg="mod">
          <ac:chgData name="Jeff Eslinger" userId="58217268-40b5-4bbc-8bcc-173f98462bfc" providerId="ADAL" clId="{A797FD32-2867-463E-8D34-6A916B849C45}" dt="2025-10-15T15:44:27.676" v="1109" actId="20577"/>
          <ac:spMkLst>
            <pc:docMk/>
            <pc:sldMk cId="3638129348" sldId="257"/>
            <ac:spMk id="3" creationId="{A51A56DD-EBA0-F863-CBB4-6337996CD9B2}"/>
          </ac:spMkLst>
        </pc:spChg>
      </pc:sldChg>
      <pc:sldChg chg="modSp mod">
        <pc:chgData name="Jeff Eslinger" userId="58217268-40b5-4bbc-8bcc-173f98462bfc" providerId="ADAL" clId="{A797FD32-2867-463E-8D34-6A916B849C45}" dt="2025-10-14T20:27:42.134" v="320" actId="20577"/>
        <pc:sldMkLst>
          <pc:docMk/>
          <pc:sldMk cId="328110193" sldId="258"/>
        </pc:sldMkLst>
        <pc:spChg chg="mod">
          <ac:chgData name="Jeff Eslinger" userId="58217268-40b5-4bbc-8bcc-173f98462bfc" providerId="ADAL" clId="{A797FD32-2867-463E-8D34-6A916B849C45}" dt="2025-10-14T20:27:42.134" v="320" actId="20577"/>
          <ac:spMkLst>
            <pc:docMk/>
            <pc:sldMk cId="328110193" sldId="258"/>
            <ac:spMk id="3" creationId="{7BDA5E33-FF12-98C8-9834-D3A497924126}"/>
          </ac:spMkLst>
        </pc:spChg>
      </pc:sldChg>
      <pc:sldChg chg="delSp modSp mod">
        <pc:chgData name="Jeff Eslinger" userId="58217268-40b5-4bbc-8bcc-173f98462bfc" providerId="ADAL" clId="{A797FD32-2867-463E-8D34-6A916B849C45}" dt="2025-10-16T19:12:19.635" v="1363" actId="255"/>
        <pc:sldMkLst>
          <pc:docMk/>
          <pc:sldMk cId="2541583742" sldId="259"/>
        </pc:sldMkLst>
        <pc:spChg chg="mod">
          <ac:chgData name="Jeff Eslinger" userId="58217268-40b5-4bbc-8bcc-173f98462bfc" providerId="ADAL" clId="{A797FD32-2867-463E-8D34-6A916B849C45}" dt="2025-10-16T19:12:19.635" v="1363" actId="255"/>
          <ac:spMkLst>
            <pc:docMk/>
            <pc:sldMk cId="2541583742" sldId="259"/>
            <ac:spMk id="3" creationId="{6956D238-4A8C-9BE8-1A8E-58A84ACE844F}"/>
          </ac:spMkLst>
        </pc:spChg>
      </pc:sldChg>
      <pc:sldChg chg="ord">
        <pc:chgData name="Jeff Eslinger" userId="58217268-40b5-4bbc-8bcc-173f98462bfc" providerId="ADAL" clId="{A797FD32-2867-463E-8D34-6A916B849C45}" dt="2025-10-14T19:15:02.615" v="266"/>
        <pc:sldMkLst>
          <pc:docMk/>
          <pc:sldMk cId="1644176159" sldId="260"/>
        </pc:sldMkLst>
      </pc:sldChg>
      <pc:sldChg chg="ord">
        <pc:chgData name="Jeff Eslinger" userId="58217268-40b5-4bbc-8bcc-173f98462bfc" providerId="ADAL" clId="{A797FD32-2867-463E-8D34-6A916B849C45}" dt="2025-10-15T17:45:09.232" v="1283"/>
        <pc:sldMkLst>
          <pc:docMk/>
          <pc:sldMk cId="2960799129" sldId="261"/>
        </pc:sldMkLst>
      </pc:sldChg>
      <pc:sldChg chg="addSp modSp mod ord">
        <pc:chgData name="Jeff Eslinger" userId="58217268-40b5-4bbc-8bcc-173f98462bfc" providerId="ADAL" clId="{A797FD32-2867-463E-8D34-6A916B849C45}" dt="2025-10-15T17:45:09.232" v="1283"/>
        <pc:sldMkLst>
          <pc:docMk/>
          <pc:sldMk cId="2554475702" sldId="263"/>
        </pc:sldMkLst>
        <pc:spChg chg="mod">
          <ac:chgData name="Jeff Eslinger" userId="58217268-40b5-4bbc-8bcc-173f98462bfc" providerId="ADAL" clId="{A797FD32-2867-463E-8D34-6A916B849C45}" dt="2025-10-15T17:42:59.310" v="1256" actId="14100"/>
          <ac:spMkLst>
            <pc:docMk/>
            <pc:sldMk cId="2554475702" sldId="263"/>
            <ac:spMk id="2" creationId="{E33F570B-FAC2-1FA8-BCA1-5E8F6BF167E5}"/>
          </ac:spMkLst>
        </pc:spChg>
        <pc:spChg chg="mod">
          <ac:chgData name="Jeff Eslinger" userId="58217268-40b5-4bbc-8bcc-173f98462bfc" providerId="ADAL" clId="{A797FD32-2867-463E-8D34-6A916B849C45}" dt="2025-10-15T17:44:06.633" v="1279" actId="20577"/>
          <ac:spMkLst>
            <pc:docMk/>
            <pc:sldMk cId="2554475702" sldId="263"/>
            <ac:spMk id="3" creationId="{6956D238-4A8C-9BE8-1A8E-58A84ACE844F}"/>
          </ac:spMkLst>
        </pc:spChg>
        <pc:picChg chg="add mod">
          <ac:chgData name="Jeff Eslinger" userId="58217268-40b5-4bbc-8bcc-173f98462bfc" providerId="ADAL" clId="{A797FD32-2867-463E-8D34-6A916B849C45}" dt="2025-10-15T17:43:59.542" v="1276" actId="1076"/>
          <ac:picMkLst>
            <pc:docMk/>
            <pc:sldMk cId="2554475702" sldId="263"/>
            <ac:picMk id="1026" creationId="{246CE261-CA42-9298-1C04-22963574CD05}"/>
          </ac:picMkLst>
        </pc:picChg>
      </pc:sldChg>
      <pc:sldChg chg="ord">
        <pc:chgData name="Jeff Eslinger" userId="58217268-40b5-4bbc-8bcc-173f98462bfc" providerId="ADAL" clId="{A797FD32-2867-463E-8D34-6A916B849C45}" dt="2025-10-15T17:45:09.232" v="1283"/>
        <pc:sldMkLst>
          <pc:docMk/>
          <pc:sldMk cId="1851762815" sldId="264"/>
        </pc:sldMkLst>
      </pc:sldChg>
      <pc:sldChg chg="modSp mod ord">
        <pc:chgData name="Jeff Eslinger" userId="58217268-40b5-4bbc-8bcc-173f98462bfc" providerId="ADAL" clId="{A797FD32-2867-463E-8D34-6A916B849C45}" dt="2025-10-15T18:32:31.835" v="1324" actId="20577"/>
        <pc:sldMkLst>
          <pc:docMk/>
          <pc:sldMk cId="356575738" sldId="265"/>
        </pc:sldMkLst>
        <pc:spChg chg="mod">
          <ac:chgData name="Jeff Eslinger" userId="58217268-40b5-4bbc-8bcc-173f98462bfc" providerId="ADAL" clId="{A797FD32-2867-463E-8D34-6A916B849C45}" dt="2025-10-15T18:32:31.835" v="1324" actId="20577"/>
          <ac:spMkLst>
            <pc:docMk/>
            <pc:sldMk cId="356575738" sldId="265"/>
            <ac:spMk id="3" creationId="{6956D238-4A8C-9BE8-1A8E-58A84ACE844F}"/>
          </ac:spMkLst>
        </pc:spChg>
      </pc:sldChg>
      <pc:sldChg chg="ord">
        <pc:chgData name="Jeff Eslinger" userId="58217268-40b5-4bbc-8bcc-173f98462bfc" providerId="ADAL" clId="{A797FD32-2867-463E-8D34-6A916B849C45}" dt="2025-10-15T17:45:09.232" v="1283"/>
        <pc:sldMkLst>
          <pc:docMk/>
          <pc:sldMk cId="522775694" sldId="266"/>
        </pc:sldMkLst>
      </pc:sldChg>
      <pc:sldChg chg="addSp modSp mod ord">
        <pc:chgData name="Jeff Eslinger" userId="58217268-40b5-4bbc-8bcc-173f98462bfc" providerId="ADAL" clId="{A797FD32-2867-463E-8D34-6A916B849C45}" dt="2025-10-15T17:45:09.232" v="1283"/>
        <pc:sldMkLst>
          <pc:docMk/>
          <pc:sldMk cId="3728429048" sldId="267"/>
        </pc:sldMkLst>
        <pc:spChg chg="add mod">
          <ac:chgData name="Jeff Eslinger" userId="58217268-40b5-4bbc-8bcc-173f98462bfc" providerId="ADAL" clId="{A797FD32-2867-463E-8D34-6A916B849C45}" dt="2025-10-14T20:52:10.724" v="709" actId="1035"/>
          <ac:spMkLst>
            <pc:docMk/>
            <pc:sldMk cId="3728429048" sldId="267"/>
            <ac:spMk id="3" creationId="{BA60228A-D5DC-E8EC-19BB-BAB95EF729B9}"/>
          </ac:spMkLst>
        </pc:spChg>
      </pc:sldChg>
      <pc:sldChg chg="ord">
        <pc:chgData name="Jeff Eslinger" userId="58217268-40b5-4bbc-8bcc-173f98462bfc" providerId="ADAL" clId="{A797FD32-2867-463E-8D34-6A916B849C45}" dt="2025-10-15T17:45:09.232" v="1283"/>
        <pc:sldMkLst>
          <pc:docMk/>
          <pc:sldMk cId="2694401858" sldId="268"/>
        </pc:sldMkLst>
      </pc:sldChg>
      <pc:sldChg chg="ord">
        <pc:chgData name="Jeff Eslinger" userId="58217268-40b5-4bbc-8bcc-173f98462bfc" providerId="ADAL" clId="{A797FD32-2867-463E-8D34-6A916B849C45}" dt="2025-10-15T17:45:09.232" v="1283"/>
        <pc:sldMkLst>
          <pc:docMk/>
          <pc:sldMk cId="3337833494" sldId="269"/>
        </pc:sldMkLst>
      </pc:sldChg>
      <pc:sldChg chg="ord">
        <pc:chgData name="Jeff Eslinger" userId="58217268-40b5-4bbc-8bcc-173f98462bfc" providerId="ADAL" clId="{A797FD32-2867-463E-8D34-6A916B849C45}" dt="2025-10-15T17:45:09.232" v="1283"/>
        <pc:sldMkLst>
          <pc:docMk/>
          <pc:sldMk cId="2144387643" sldId="270"/>
        </pc:sldMkLst>
      </pc:sldChg>
      <pc:sldChg chg="addSp delSp modSp mod ord">
        <pc:chgData name="Jeff Eslinger" userId="58217268-40b5-4bbc-8bcc-173f98462bfc" providerId="ADAL" clId="{A797FD32-2867-463E-8D34-6A916B849C45}" dt="2025-10-15T17:45:27.749" v="1285"/>
        <pc:sldMkLst>
          <pc:docMk/>
          <pc:sldMk cId="2229384477" sldId="271"/>
        </pc:sldMkLst>
        <pc:picChg chg="add mod">
          <ac:chgData name="Jeff Eslinger" userId="58217268-40b5-4bbc-8bcc-173f98462bfc" providerId="ADAL" clId="{A797FD32-2867-463E-8D34-6A916B849C45}" dt="2025-10-14T20:26:26.197" v="270" actId="1076"/>
          <ac:picMkLst>
            <pc:docMk/>
            <pc:sldMk cId="2229384477" sldId="271"/>
            <ac:picMk id="8" creationId="{32581E0F-A34E-1071-8827-0FC1E3A0F042}"/>
          </ac:picMkLst>
        </pc:picChg>
      </pc:sldChg>
      <pc:sldChg chg="addSp delSp modSp mod">
        <pc:chgData name="Jeff Eslinger" userId="58217268-40b5-4bbc-8bcc-173f98462bfc" providerId="ADAL" clId="{A797FD32-2867-463E-8D34-6A916B849C45}" dt="2025-10-15T17:42:00.197" v="1250" actId="20577"/>
        <pc:sldMkLst>
          <pc:docMk/>
          <pc:sldMk cId="93695714" sldId="272"/>
        </pc:sldMkLst>
        <pc:spChg chg="mod">
          <ac:chgData name="Jeff Eslinger" userId="58217268-40b5-4bbc-8bcc-173f98462bfc" providerId="ADAL" clId="{A797FD32-2867-463E-8D34-6A916B849C45}" dt="2025-10-15T17:42:00.197" v="1250" actId="20577"/>
          <ac:spMkLst>
            <pc:docMk/>
            <pc:sldMk cId="93695714" sldId="272"/>
            <ac:spMk id="3" creationId="{AEFF1538-9B2B-3D8F-0D1C-67E8FCF247C5}"/>
          </ac:spMkLst>
        </pc:spChg>
        <pc:picChg chg="add mod">
          <ac:chgData name="Jeff Eslinger" userId="58217268-40b5-4bbc-8bcc-173f98462bfc" providerId="ADAL" clId="{A797FD32-2867-463E-8D34-6A916B849C45}" dt="2025-10-14T20:38:52.555" v="635" actId="1076"/>
          <ac:picMkLst>
            <pc:docMk/>
            <pc:sldMk cId="93695714" sldId="272"/>
            <ac:picMk id="1026" creationId="{64DE2F2F-5359-2DC1-D619-1BCC83DEE3B9}"/>
          </ac:picMkLst>
        </pc:picChg>
      </pc:sldChg>
      <pc:sldChg chg="modSp mod">
        <pc:chgData name="Jeff Eslinger" userId="58217268-40b5-4bbc-8bcc-173f98462bfc" providerId="ADAL" clId="{A797FD32-2867-463E-8D34-6A916B849C45}" dt="2025-10-14T20:29:12.673" v="400" actId="20577"/>
        <pc:sldMkLst>
          <pc:docMk/>
          <pc:sldMk cId="2736475984" sldId="273"/>
        </pc:sldMkLst>
        <pc:spChg chg="mod">
          <ac:chgData name="Jeff Eslinger" userId="58217268-40b5-4bbc-8bcc-173f98462bfc" providerId="ADAL" clId="{A797FD32-2867-463E-8D34-6A916B849C45}" dt="2025-10-14T20:29:12.673" v="400" actId="20577"/>
          <ac:spMkLst>
            <pc:docMk/>
            <pc:sldMk cId="2736475984" sldId="273"/>
            <ac:spMk id="3" creationId="{6956D238-4A8C-9BE8-1A8E-58A84ACE844F}"/>
          </ac:spMkLst>
        </pc:spChg>
      </pc:sldChg>
      <pc:sldChg chg="addSp delSp modSp del mod">
        <pc:chgData name="Jeff Eslinger" userId="58217268-40b5-4bbc-8bcc-173f98462bfc" providerId="ADAL" clId="{A797FD32-2867-463E-8D34-6A916B849C45}" dt="2025-09-22T20:21:50.882" v="73" actId="47"/>
        <pc:sldMkLst>
          <pc:docMk/>
          <pc:sldMk cId="3005683546" sldId="274"/>
        </pc:sldMkLst>
      </pc:sldChg>
      <pc:sldChg chg="modSp mod">
        <pc:chgData name="Jeff Eslinger" userId="58217268-40b5-4bbc-8bcc-173f98462bfc" providerId="ADAL" clId="{A797FD32-2867-463E-8D34-6A916B849C45}" dt="2025-10-14T20:35:44.802" v="547" actId="20577"/>
        <pc:sldMkLst>
          <pc:docMk/>
          <pc:sldMk cId="921424705" sldId="275"/>
        </pc:sldMkLst>
        <pc:spChg chg="mod">
          <ac:chgData name="Jeff Eslinger" userId="58217268-40b5-4bbc-8bcc-173f98462bfc" providerId="ADAL" clId="{A797FD32-2867-463E-8D34-6A916B849C45}" dt="2025-10-14T20:35:21.169" v="502" actId="20577"/>
          <ac:spMkLst>
            <pc:docMk/>
            <pc:sldMk cId="921424705" sldId="275"/>
            <ac:spMk id="2" creationId="{1C6FDEB4-64E7-F4F0-F5AC-E57407454CD9}"/>
          </ac:spMkLst>
        </pc:spChg>
        <pc:spChg chg="mod">
          <ac:chgData name="Jeff Eslinger" userId="58217268-40b5-4bbc-8bcc-173f98462bfc" providerId="ADAL" clId="{A797FD32-2867-463E-8D34-6A916B849C45}" dt="2025-10-14T20:35:44.802" v="547" actId="20577"/>
          <ac:spMkLst>
            <pc:docMk/>
            <pc:sldMk cId="921424705" sldId="275"/>
            <ac:spMk id="3" creationId="{90F86D64-2D3A-A410-EAF8-4BA6DBFE59EA}"/>
          </ac:spMkLst>
        </pc:spChg>
      </pc:sldChg>
      <pc:sldChg chg="new del">
        <pc:chgData name="Jeff Eslinger" userId="58217268-40b5-4bbc-8bcc-173f98462bfc" providerId="ADAL" clId="{A797FD32-2867-463E-8D34-6A916B849C45}" dt="2025-09-22T20:21:51.901" v="74" actId="47"/>
        <pc:sldMkLst>
          <pc:docMk/>
          <pc:sldMk cId="566917301" sldId="276"/>
        </pc:sldMkLst>
      </pc:sldChg>
      <pc:sldChg chg="addSp delSp modSp new mod setBg">
        <pc:chgData name="Jeff Eslinger" userId="58217268-40b5-4bbc-8bcc-173f98462bfc" providerId="ADAL" clId="{A797FD32-2867-463E-8D34-6A916B849C45}" dt="2025-09-22T20:22:57.190" v="85" actId="14100"/>
        <pc:sldMkLst>
          <pc:docMk/>
          <pc:sldMk cId="20976118" sldId="277"/>
        </pc:sldMkLst>
        <pc:spChg chg="add">
          <ac:chgData name="Jeff Eslinger" userId="58217268-40b5-4bbc-8bcc-173f98462bfc" providerId="ADAL" clId="{A797FD32-2867-463E-8D34-6A916B849C45}" dt="2025-09-22T20:22:23.786" v="81" actId="26606"/>
          <ac:spMkLst>
            <pc:docMk/>
            <pc:sldMk cId="20976118" sldId="277"/>
            <ac:spMk id="15" creationId="{38181A50-C8BE-4392-983D-C06579080585}"/>
          </ac:spMkLst>
        </pc:spChg>
        <pc:picChg chg="add mod">
          <ac:chgData name="Jeff Eslinger" userId="58217268-40b5-4bbc-8bcc-173f98462bfc" providerId="ADAL" clId="{A797FD32-2867-463E-8D34-6A916B849C45}" dt="2025-09-22T20:22:57.190" v="85" actId="14100"/>
          <ac:picMkLst>
            <pc:docMk/>
            <pc:sldMk cId="20976118" sldId="277"/>
            <ac:picMk id="2" creationId="{6F82FD7C-F961-03B9-158C-D4ABFA30B617}"/>
          </ac:picMkLst>
        </pc:picChg>
      </pc:sldChg>
      <pc:sldChg chg="new del">
        <pc:chgData name="Jeff Eslinger" userId="58217268-40b5-4bbc-8bcc-173f98462bfc" providerId="ADAL" clId="{A797FD32-2867-463E-8D34-6A916B849C45}" dt="2025-10-16T19:11:10.683" v="1326" actId="680"/>
        <pc:sldMkLst>
          <pc:docMk/>
          <pc:sldMk cId="3557645488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93202-B4D5-42A0-8A31-89F330C0BF78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E2CC7-1034-4191-9332-D963E52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60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smarckeventcenter.com/p/buildings/exhibit-hal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400 have the app – 33 new since yesterday.</a:t>
            </a:r>
          </a:p>
          <a:p>
            <a:r>
              <a:rPr lang="en-US" dirty="0"/>
              <a:t>Once you have it, you do have to tap on the logo, then a brief sponsor screen appears before it goes to the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E2CC7-1034-4191-9332-D963E52CFC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13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they are already at the EC and taking their car to a hotel, they can ask him to meet them at the hotel and bring them back. Ideally, this is a loop as well but no, he can't be put "on-call" per say. That's not a service they offer. They would have to coordinate with the driver before he leaves. Another option is to get a uber/lyft or hotel shuttle to EC so they don't leave their car there.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E2CC7-1034-4191-9332-D963E52CFC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08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past years, we would have asked you for a special ticket, but just stop by – your name tag entitles you to the gift.</a:t>
            </a:r>
            <a:endParaRPr lang="en-US">
              <a:latin typeface="Aptos"/>
              <a:ea typeface="Calibri"/>
              <a:cs typeface="Calibri"/>
            </a:endParaRPr>
          </a:p>
          <a:p>
            <a:r>
              <a:rPr lang="en-US"/>
              <a:t>Our staff wants to meet you and answer any questions you may have. </a:t>
            </a:r>
            <a:endParaRPr lang="en-US">
              <a:latin typeface="Calibri"/>
              <a:ea typeface="Calibri"/>
              <a:cs typeface="Calibri"/>
            </a:endParaRPr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E2CC7-1034-4191-9332-D963E52CFC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94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Commissioner already says so on badge, Delegate will be printed in ORANGE</a:t>
            </a:r>
            <a:endParaRPr lang="en-US"/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E2CC7-1034-4191-9332-D963E52CFC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32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Have Alisha mention they can make suggestions on the follow-up survey.</a:t>
            </a:r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E2CC7-1034-4191-9332-D963E52CFC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22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Talk about how we add winning numbers Monday 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E2CC7-1034-4191-9332-D963E52CFC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59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NDACo Scholarship Fund</a:t>
            </a:r>
          </a:p>
          <a:p>
            <a:r>
              <a:rPr lang="en-US" dirty="0"/>
              <a:t>Talk about fan and show it if you can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E2CC7-1034-4191-9332-D963E52CFC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67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"business casual" including jeans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Stress the business meeting had only 30 voters last year of over 100 registered commissioners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E2CC7-1034-4191-9332-D963E52CFC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85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Southwest corner on 5</a:t>
            </a:r>
            <a:r>
              <a:rPr lang="en-US" baseline="30000"/>
              <a:t>th</a:t>
            </a:r>
            <a:r>
              <a:rPr lang="en-US"/>
              <a:t> Street and Bowen Avenue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E2CC7-1034-4191-9332-D963E52CFC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20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Floor Lobby Area</a:t>
            </a:r>
          </a:p>
          <a:p>
            <a:r>
              <a:rPr lang="en-US" dirty="0"/>
              <a:t>Point out these are stock photos</a:t>
            </a:r>
          </a:p>
          <a:p>
            <a:r>
              <a:rPr lang="en-US" dirty="0">
                <a:hlinkClick r:id="rId3"/>
              </a:rPr>
              <a:t>Exhibit Hall (bismarckeventcenter.com)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E2CC7-1034-4191-9332-D963E52CFC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94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Elevator is also available</a:t>
            </a:r>
          </a:p>
          <a:p>
            <a:r>
              <a:rPr lang="en-US"/>
              <a:t>Mention that the NDDOT room (PR106) is where you see "arena" bubble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E2CC7-1034-4191-9332-D963E52CFC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Sunday Welcoming Social</a:t>
            </a:r>
          </a:p>
          <a:p>
            <a:r>
              <a:rPr lang="en-US"/>
              <a:t>Tuesday Grab-n-Go Breakfast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E2CC7-1034-4191-9332-D963E52CFC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51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MEMBER ASSOCIATION MEETINGS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Recorders will be held on Sunday afternoon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All other member association meetings will be Monday afternoon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E2CC7-1034-4191-9332-D963E52CFC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26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824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059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163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70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615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783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24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8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4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54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9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91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79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7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50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9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5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1.safelinks.protection.outlook.com/?url=http%3A%2F%2Fndacolive.com%2F&amp;data=05%7C02%7CJeff.Eslinger%40ndaco.org%7C2c87e3d8e14c4b676f3808de0bfa8f91%7C375e7ed225cc4becbc68890dc9095311%7C0%7C0%7C638961367989018134%7CUnknown%7CTWFpbGZsb3d8eyJFbXB0eU1hcGkiOnRydWUsIlYiOiIwLjAuMDAwMCIsIlAiOiJXaW4zMiIsIkFOIjoiTWFpbCIsIldUIjoyfQ%3D%3D%7C0%7C%7C%7C&amp;sdata=FsN9vNhiUddms5WULtr3Tgy8lDj7iRr9YxyyvcxR8R0%3D&amp;reserved=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1.safelinks.protection.outlook.com/?url=https%3A%2F%2Fbit.ly%2FNDACOConference-Nationwide-DeferredCompMeetings&amp;data=05%7C02%7CJeff.Eslinger%40ndaco.org%7C7d94918c662f422a048c08de0ce611d1%7C375e7ed225cc4becbc68890dc9095311%7C0%7C0%7C638962379441191749%7CUnknown%7CTWFpbGZsb3d8eyJFbXB0eU1hcGkiOnRydWUsIlYiOiIwLjAuMDAwMCIsIlAiOiJXaW4zMiIsIkFOIjoiTWFpbCIsIldUIjoyfQ%3D%3D%7C0%7C%7C%7C&amp;sdata=RNoTxMsfcxS86%2Fn2DkJtoQ0%2B2OERLwI2QLdzBC2ho0U%3D&amp;reserved=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8181A50-C8BE-4392-983D-C06579080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82FD7C-F961-03B9-158C-D4ABFA30B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703" y="-10297"/>
            <a:ext cx="6868297" cy="68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4B1C7-2A0B-56A6-9557-67A67121F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2" y="532747"/>
            <a:ext cx="9601196" cy="1303867"/>
          </a:xfrm>
        </p:spPr>
        <p:txBody>
          <a:bodyPr>
            <a:normAutofit/>
          </a:bodyPr>
          <a:lstStyle/>
          <a:p>
            <a:r>
              <a:rPr lang="en-US"/>
              <a:t>EVENT CENTER</a:t>
            </a:r>
            <a:br>
              <a:rPr lang="en-US"/>
            </a:br>
            <a:r>
              <a:rPr lang="en-US" sz="2800"/>
              <a:t>Registration Desk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A3CF9-9A9C-56D5-F147-D6C607020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077" y="2023683"/>
            <a:ext cx="8313615" cy="408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62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4B1C7-2A0B-56A6-9557-67A67121F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2" y="532747"/>
            <a:ext cx="9601196" cy="1303867"/>
          </a:xfrm>
        </p:spPr>
        <p:txBody>
          <a:bodyPr>
            <a:normAutofit/>
          </a:bodyPr>
          <a:lstStyle/>
          <a:p>
            <a:r>
              <a:rPr lang="en-US"/>
              <a:t>EVENT CENTER</a:t>
            </a:r>
            <a:br>
              <a:rPr lang="en-US"/>
            </a:br>
            <a:r>
              <a:rPr lang="en-US" sz="2800"/>
              <a:t>NDDOT and Workshop Stairs</a:t>
            </a:r>
          </a:p>
        </p:txBody>
      </p:sp>
      <p:pic>
        <p:nvPicPr>
          <p:cNvPr id="4" name="Picture 3" descr="A staircase in a building&#10;&#10;Description automatically generated">
            <a:extLst>
              <a:ext uri="{FF2B5EF4-FFF2-40B4-BE49-F238E27FC236}">
                <a16:creationId xmlns:a16="http://schemas.microsoft.com/office/drawing/2014/main" id="{95F45E4B-4141-02D7-5854-CCD6FF623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616" y="1829960"/>
            <a:ext cx="7747000" cy="437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01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4B1C7-2A0B-56A6-9557-67A67121F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2" y="532747"/>
            <a:ext cx="9601196" cy="1303867"/>
          </a:xfrm>
        </p:spPr>
        <p:txBody>
          <a:bodyPr>
            <a:normAutofit/>
          </a:bodyPr>
          <a:lstStyle/>
          <a:p>
            <a:r>
              <a:rPr lang="en-US"/>
              <a:t>EVENT CENTER</a:t>
            </a:r>
            <a:br>
              <a:rPr lang="en-US"/>
            </a:br>
            <a:r>
              <a:rPr lang="en-US" sz="2800"/>
              <a:t>Upper Level Atrium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0719F6-A335-E7E8-865D-3F9577AF3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386" y="1999762"/>
            <a:ext cx="9122996" cy="419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87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4B1C7-2A0B-56A6-9557-67A67121F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2" y="532747"/>
            <a:ext cx="9601196" cy="1303867"/>
          </a:xfrm>
        </p:spPr>
        <p:txBody>
          <a:bodyPr>
            <a:normAutofit/>
          </a:bodyPr>
          <a:lstStyle/>
          <a:p>
            <a:r>
              <a:rPr lang="en-US"/>
              <a:t>EVENT CENTER</a:t>
            </a:r>
            <a:br>
              <a:rPr lang="en-US"/>
            </a:br>
            <a:r>
              <a:rPr lang="en-US" sz="2800"/>
              <a:t>Workshop Lobby – Upper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E09A5B-CC34-B545-59F3-04B360A68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032" y="1827823"/>
            <a:ext cx="8405935" cy="430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33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F3BB-5194-7520-612F-B15F90CBA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FROM RECENT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A56DD-EBA0-F863-CBB4-6337996CD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51982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US" dirty="0"/>
              <a:t>ALL events are at the Bismarck Event Center.</a:t>
            </a:r>
          </a:p>
          <a:p>
            <a:pPr lvl="1">
              <a:buSzPct val="114999"/>
            </a:pPr>
            <a:r>
              <a:rPr lang="en-US" dirty="0"/>
              <a:t>Two Receptions: Sunday in the Upper-Level Atrium, Monday in the Exhibitor Area</a:t>
            </a:r>
          </a:p>
          <a:p>
            <a:pPr lvl="2">
              <a:buSzPct val="114999"/>
            </a:pPr>
            <a:r>
              <a:rPr lang="en-US" dirty="0"/>
              <a:t>If you signed up for only one day, you are welcome to join us at the reception the evening before.</a:t>
            </a:r>
          </a:p>
          <a:p>
            <a:pPr lvl="1">
              <a:buSzPct val="114999"/>
            </a:pPr>
            <a:r>
              <a:rPr lang="en-US" dirty="0"/>
              <a:t>Monday morning General Session will be live-streamed at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u="sng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ndacolive.com</a:t>
            </a:r>
            <a:r>
              <a:rPr lang="en-US" u="sng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en-US" dirty="0"/>
          </a:p>
          <a:p>
            <a:pPr lvl="1">
              <a:buSzPct val="114999"/>
            </a:pPr>
            <a:r>
              <a:rPr lang="en-US" dirty="0"/>
              <a:t>All Member Association meetings will be held in the Upper Level </a:t>
            </a:r>
          </a:p>
          <a:p>
            <a:pPr marL="914400" lvl="1">
              <a:buSzPct val="114999"/>
            </a:pPr>
            <a:r>
              <a:rPr lang="en-US" dirty="0"/>
              <a:t>No official meals or meetings will be held at any other location</a:t>
            </a:r>
          </a:p>
          <a:p>
            <a:pPr marL="914400" lvl="1">
              <a:buSzPct val="114999"/>
            </a:pPr>
            <a:r>
              <a:rPr lang="en-US" dirty="0"/>
              <a:t>MONDAY: 7:00 to 8:15 will be a continental breakfast buffet in Hall A</a:t>
            </a:r>
          </a:p>
          <a:p>
            <a:pPr marL="914400" lvl="1">
              <a:buSzPct val="114999"/>
            </a:pPr>
            <a:r>
              <a:rPr lang="en-US" dirty="0"/>
              <a:t>TUESDAY: 8:00 to 8:45 Continental Breakfast in Atrium</a:t>
            </a:r>
          </a:p>
          <a:p>
            <a:pPr marL="914400" lvl="1">
              <a:buSzPct val="114999"/>
            </a:pPr>
            <a:r>
              <a:rPr lang="en-US" dirty="0"/>
              <a:t>TUESDAY DELEGATES ONLY: 7:30 full breakfast in Hall A</a:t>
            </a:r>
          </a:p>
          <a:p>
            <a:pPr marL="457200" indent="-457200">
              <a:buSzPct val="114999"/>
            </a:pP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8129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BBFD4-56B7-67C6-EFCE-3EB4F9D24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CHANGES FROM RECENT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A5E33-FF12-98C8-9834-D3A497924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Monday evening transportation</a:t>
            </a:r>
          </a:p>
          <a:p>
            <a:pPr marL="628650" lvl="1" indent="0">
              <a:buSzPct val="114999"/>
              <a:buNone/>
            </a:pPr>
            <a:r>
              <a:rPr lang="en-US" dirty="0"/>
              <a:t>West River will have vans rotating through every 30 minutes beginning 4:30</a:t>
            </a:r>
          </a:p>
          <a:p>
            <a:pPr marL="628650" lvl="1" indent="0">
              <a:buSzPct val="114999"/>
              <a:buNone/>
            </a:pPr>
            <a:r>
              <a:rPr lang="en-US" dirty="0"/>
              <a:t>No sign-up needed – Phone numbers will be shared soon or on-site</a:t>
            </a:r>
          </a:p>
          <a:p>
            <a:pPr marL="0" indent="0">
              <a:buNone/>
            </a:pPr>
            <a:r>
              <a:rPr lang="en-US" dirty="0"/>
              <a:t>Monday evening theme party</a:t>
            </a:r>
            <a:endParaRPr lang="en-US" dirty="0">
              <a:solidFill>
                <a:srgbClr val="000000"/>
              </a:solidFill>
            </a:endParaRPr>
          </a:p>
          <a:p>
            <a:pPr marL="628650" lvl="1" indent="0">
              <a:buNone/>
            </a:pPr>
            <a:r>
              <a:rPr lang="en-US" dirty="0"/>
              <a:t>Dress for the County Fair theme and make the evening more fun at the Photo Booth</a:t>
            </a:r>
          </a:p>
          <a:p>
            <a:pPr marL="628650" lvl="1" indent="0">
              <a:buNone/>
            </a:pPr>
            <a:r>
              <a:rPr lang="en-US" dirty="0"/>
              <a:t>While we’re counting $$ from the 70/30 scholarship fundraiser</a:t>
            </a:r>
          </a:p>
          <a:p>
            <a:pPr marL="628650" lvl="1" indent="0">
              <a:buNone/>
            </a:pPr>
            <a:r>
              <a:rPr lang="en-US" dirty="0"/>
              <a:t>Trivia, a Dunk Tank and music from NOVA</a:t>
            </a:r>
          </a:p>
          <a:p>
            <a:pPr marL="62865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110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F570B-FAC2-1FA8-BCA1-5E8F6BF1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CHANGES FROM RECENT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6D238-4A8C-9BE8-1A8E-58A84ACE8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879124"/>
            <a:ext cx="9601196" cy="2996744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000" dirty="0"/>
              <a:t>Nationwide will be available for one-on-one meetings for you to review your 457 retirement plan or discuss why you </a:t>
            </a:r>
            <a:r>
              <a:rPr lang="en-US" sz="2000" i="1" dirty="0"/>
              <a:t>should </a:t>
            </a:r>
            <a:r>
              <a:rPr lang="en-US" sz="2000" dirty="0"/>
              <a:t>have one). Use this link to schedule:</a:t>
            </a:r>
            <a:br>
              <a:rPr lang="en-US" sz="2000" dirty="0"/>
            </a:br>
            <a:r>
              <a:rPr lang="en-US" sz="2000" u="sng" dirty="0">
                <a:hlinkClick r:id="rId3"/>
              </a:rPr>
              <a:t>https://bit.ly/NDACOConference-Nationwide-DeferredCompMeetings</a:t>
            </a:r>
            <a:endParaRPr lang="en-US" sz="2000" dirty="0"/>
          </a:p>
          <a:p>
            <a:pPr marL="457200" indent="-457200">
              <a:buSzPct val="114999"/>
            </a:pPr>
            <a:r>
              <a:rPr lang="en-US" sz="2000" dirty="0">
                <a:solidFill>
                  <a:srgbClr val="262626"/>
                </a:solidFill>
              </a:rPr>
              <a:t>Stop by “Member Central” in the Exhibit Hall at the Event Center during </a:t>
            </a:r>
            <a:br>
              <a:rPr lang="en-US" sz="2000" dirty="0">
                <a:solidFill>
                  <a:srgbClr val="262626"/>
                </a:solidFill>
              </a:rPr>
            </a:br>
            <a:r>
              <a:rPr lang="en-US" sz="2000" dirty="0">
                <a:solidFill>
                  <a:srgbClr val="262626"/>
                </a:solidFill>
              </a:rPr>
              <a:t>networking breaks for FREE County Fair Piggy Soaps! </a:t>
            </a:r>
          </a:p>
          <a:p>
            <a:pPr marL="457200" indent="-457200">
              <a:buSzPct val="114999"/>
            </a:pPr>
            <a:r>
              <a:rPr lang="en-US" sz="2000" dirty="0">
                <a:solidFill>
                  <a:srgbClr val="262626"/>
                </a:solidFill>
              </a:rPr>
              <a:t>Member Central is where you can visit with our staff about NDACo, the </a:t>
            </a:r>
            <a:br>
              <a:rPr lang="en-US" sz="2000" dirty="0">
                <a:solidFill>
                  <a:srgbClr val="262626"/>
                </a:solidFill>
              </a:rPr>
            </a:br>
            <a:r>
              <a:rPr lang="en-US" sz="2000" dirty="0">
                <a:solidFill>
                  <a:srgbClr val="262626"/>
                </a:solidFill>
              </a:rPr>
              <a:t>conference, or anything else that's on your mind, and register with the County Employer Group (CEG) for a </a:t>
            </a:r>
            <a:r>
              <a:rPr lang="en-US" sz="2000" b="1" dirty="0">
                <a:solidFill>
                  <a:srgbClr val="262626"/>
                </a:solidFill>
              </a:rPr>
              <a:t>free office chair!</a:t>
            </a:r>
          </a:p>
          <a:p>
            <a:pPr marL="0" indent="0">
              <a:buSzPct val="114999"/>
              <a:buNone/>
            </a:pPr>
            <a:endParaRPr lang="en-US" sz="2000" dirty="0">
              <a:solidFill>
                <a:srgbClr val="262626"/>
              </a:solidFill>
            </a:endParaRPr>
          </a:p>
          <a:p>
            <a:pPr marL="457200" indent="-457200">
              <a:buSzPct val="114999"/>
            </a:pPr>
            <a:endParaRPr lang="en-US" sz="20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83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F570B-FAC2-1FA8-BCA1-5E8F6BF1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CHANGES FROM RECENT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6D238-4A8C-9BE8-1A8E-58A84ACE8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14999"/>
            </a:pPr>
            <a:r>
              <a:rPr lang="en-US" sz="2000" dirty="0"/>
              <a:t>You'll get ILG Hours just for attending</a:t>
            </a:r>
          </a:p>
          <a:p>
            <a:pPr lvl="1">
              <a:buSzPct val="114999"/>
            </a:pPr>
            <a:r>
              <a:rPr lang="en-US" sz="1400" dirty="0"/>
              <a:t>Full conference attendees earn 6 FREE ILG hours</a:t>
            </a:r>
            <a:endParaRPr lang="en-US" sz="1400" dirty="0">
              <a:solidFill>
                <a:srgbClr val="000000"/>
              </a:solidFill>
            </a:endParaRPr>
          </a:p>
          <a:p>
            <a:pPr lvl="1">
              <a:buSzPct val="114999"/>
            </a:pPr>
            <a:r>
              <a:rPr lang="en-US" sz="1400" dirty="0"/>
              <a:t>Monday only attendees earn 2.25 FREE ILG hours</a:t>
            </a:r>
            <a:endParaRPr lang="en-US" sz="1400" dirty="0">
              <a:solidFill>
                <a:srgbClr val="000000"/>
              </a:solidFill>
            </a:endParaRPr>
          </a:p>
          <a:p>
            <a:pPr lvl="1">
              <a:buSzPct val="114999"/>
            </a:pPr>
            <a:r>
              <a:rPr lang="en-US" sz="1400" dirty="0"/>
              <a:t>Tuesday only attendees earn 3.75 FREE ILG hours</a:t>
            </a:r>
            <a:endParaRPr lang="en-US" sz="1400" dirty="0">
              <a:solidFill>
                <a:srgbClr val="000000"/>
              </a:solidFill>
            </a:endParaRPr>
          </a:p>
          <a:p>
            <a:pPr lvl="2">
              <a:buSzPct val="114999"/>
              <a:buFont typeface="Wingdings"/>
              <a:buChar char="§"/>
            </a:pPr>
            <a:r>
              <a:rPr lang="en-US" sz="1200" dirty="0"/>
              <a:t>State's Attorneys qualify for 6 CLE credits (Event# 20241021NDAC)</a:t>
            </a:r>
          </a:p>
          <a:p>
            <a:pPr>
              <a:buSzPct val="114999"/>
            </a:pPr>
            <a:r>
              <a:rPr lang="en-US" sz="2000" dirty="0"/>
              <a:t>No more pre-stuffed bags! Pick up your conference bag and materials when you register</a:t>
            </a:r>
            <a:endParaRPr lang="en-US" dirty="0"/>
          </a:p>
          <a:p>
            <a:pPr>
              <a:buSzPct val="114999"/>
            </a:pPr>
            <a:r>
              <a:rPr lang="en-US" sz="2000" dirty="0"/>
              <a:t>No more Commissioner or Delegate ribbons on name badges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36475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FDEB4-64E7-F4F0-F5AC-E57407454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it be streamed online?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86D64-2D3A-A410-EAF8-4BA6DBFE5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opening general session will be. A link will go out soon. </a:t>
            </a:r>
          </a:p>
          <a:p>
            <a:pPr marL="0" indent="0">
              <a:buNone/>
            </a:pPr>
            <a:r>
              <a:rPr lang="en-US" sz="3200" dirty="0"/>
              <a:t>We will send the link out this week and encourage sharing it with your colleagues who can’t be there.</a:t>
            </a:r>
          </a:p>
        </p:txBody>
      </p:sp>
    </p:spTree>
    <p:extLst>
      <p:ext uri="{BB962C8B-B14F-4D97-AF65-F5344CB8AC3E}">
        <p14:creationId xmlns:p14="http://schemas.microsoft.com/office/powerpoint/2010/main" val="921424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8C100-BADE-BD22-1E92-E7C326F82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F1538-9B2B-3D8F-0D1C-67E8FCF24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83932"/>
            <a:ext cx="8982898" cy="3318936"/>
          </a:xfrm>
        </p:spPr>
        <p:txBody>
          <a:bodyPr/>
          <a:lstStyle/>
          <a:p>
            <a:pPr>
              <a:buSzPct val="114999"/>
            </a:pPr>
            <a:r>
              <a:rPr lang="en-US" dirty="0"/>
              <a:t>This recording will be posted at www.ndaco.org/annual-conference, so you can watch it again and again and again. </a:t>
            </a:r>
          </a:p>
          <a:p>
            <a:pPr>
              <a:buSzPct val="114999"/>
            </a:pPr>
            <a:r>
              <a:rPr lang="en-US" dirty="0"/>
              <a:t>Email your questions to: jeff.eslinger@ndaco.org </a:t>
            </a:r>
          </a:p>
        </p:txBody>
      </p:sp>
      <p:pic>
        <p:nvPicPr>
          <p:cNvPr id="1026" name="Picture 2" descr="2025 NDACO Annual Conference">
            <a:extLst>
              <a:ext uri="{FF2B5EF4-FFF2-40B4-BE49-F238E27FC236}">
                <a16:creationId xmlns:a16="http://schemas.microsoft.com/office/drawing/2014/main" id="{64DE2F2F-5359-2DC1-D619-1BCC83DE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527" y="3505323"/>
            <a:ext cx="2857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9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787675"/>
          </a:xfrm>
        </p:spPr>
        <p:txBody>
          <a:bodyPr/>
          <a:lstStyle/>
          <a:p>
            <a:r>
              <a:rPr lang="en-US" dirty="0"/>
              <a:t>2025 NDACo</a:t>
            </a:r>
            <a:br>
              <a:rPr lang="en-US" dirty="0"/>
            </a:br>
            <a:r>
              <a:rPr lang="en-US" dirty="0"/>
              <a:t>Annual Conference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962397"/>
            <a:ext cx="6815669" cy="10160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"Need to Know”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8C100-BADE-BD22-1E92-E7C326F82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 THE YAPP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F1538-9B2B-3D8F-0D1C-67E8FCF24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83932"/>
            <a:ext cx="9601196" cy="3318936"/>
          </a:xfrm>
        </p:spPr>
        <p:txBody>
          <a:bodyPr/>
          <a:lstStyle/>
          <a:p>
            <a:r>
              <a:rPr lang="en-US"/>
              <a:t>To install, scan this code or, using your phone, go to </a:t>
            </a:r>
            <a:r>
              <a:rPr lang="en-US">
                <a:ea typeface="+mn-lt"/>
                <a:cs typeface="+mn-lt"/>
              </a:rPr>
              <a:t>my.yapp.us/NDACO</a:t>
            </a:r>
            <a:endParaRPr lang="en-US"/>
          </a:p>
          <a:p>
            <a:pPr>
              <a:buSzPct val="114999"/>
            </a:pPr>
            <a:r>
              <a:rPr lang="en-US"/>
              <a:t>Allows you to set your own schedule and still see full schedule</a:t>
            </a:r>
          </a:p>
          <a:p>
            <a:pPr>
              <a:buSzPct val="114999"/>
            </a:pPr>
            <a:r>
              <a:rPr lang="en-US"/>
              <a:t>Easy to find details about events and workshops</a:t>
            </a:r>
          </a:p>
          <a:p>
            <a:pPr>
              <a:buSzPct val="114999"/>
            </a:pPr>
            <a:r>
              <a:rPr lang="en-US"/>
              <a:t>Maps, Floor Plans and other helpful lists</a:t>
            </a:r>
          </a:p>
          <a:p>
            <a:pPr>
              <a:buSzPct val="114999"/>
            </a:pPr>
            <a:r>
              <a:rPr lang="en-US"/>
              <a:t>A tip sheet to remind you of what you learned in this presentation</a:t>
            </a:r>
          </a:p>
          <a:p>
            <a:pPr>
              <a:buSzPct val="114999"/>
            </a:pPr>
            <a:r>
              <a:rPr lang="en-US"/>
              <a:t>A list of other pre-registered attendees!</a:t>
            </a:r>
          </a:p>
        </p:txBody>
      </p:sp>
      <p:pic>
        <p:nvPicPr>
          <p:cNvPr id="4" name="Picture 3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6B7F1DF1-1702-A456-E736-F6F672FFD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568" y="828674"/>
            <a:ext cx="14573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7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8C100-BADE-BD22-1E92-E7C326F82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 THE YAPP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F1538-9B2B-3D8F-0D1C-67E8FCF24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83932"/>
            <a:ext cx="3710350" cy="3318936"/>
          </a:xfrm>
        </p:spPr>
        <p:txBody>
          <a:bodyPr/>
          <a:lstStyle/>
          <a:p>
            <a:pPr>
              <a:buSzPct val="114999"/>
            </a:pPr>
            <a:r>
              <a:rPr lang="en-US"/>
              <a:t>Tabs on bottom of screen:</a:t>
            </a:r>
          </a:p>
          <a:p>
            <a:pPr lvl="1">
              <a:buSzPct val="114999"/>
              <a:buFont typeface="Courier New"/>
              <a:buChar char="o"/>
            </a:pPr>
            <a:r>
              <a:rPr lang="en-US"/>
              <a:t>Daily Schedules</a:t>
            </a:r>
          </a:p>
          <a:p>
            <a:pPr lvl="1">
              <a:buSzPct val="114999"/>
              <a:buFont typeface="Courier New"/>
              <a:buChar char="o"/>
            </a:pPr>
            <a:r>
              <a:rPr lang="en-US"/>
              <a:t>NDDOT Schedule</a:t>
            </a:r>
          </a:p>
          <a:p>
            <a:pPr lvl="1">
              <a:buSzPct val="114999"/>
              <a:buFont typeface="Courier New"/>
              <a:buChar char="o"/>
            </a:pPr>
            <a:r>
              <a:rPr lang="en-US"/>
              <a:t>Maps and Floor Plans</a:t>
            </a:r>
          </a:p>
          <a:p>
            <a:pPr lvl="1">
              <a:buSzPct val="114999"/>
              <a:buFont typeface="Courier New"/>
              <a:buChar char="o"/>
            </a:pPr>
            <a:r>
              <a:rPr lang="en-US"/>
              <a:t>Important Tips</a:t>
            </a:r>
          </a:p>
          <a:p>
            <a:pPr lvl="1">
              <a:buSzPct val="114999"/>
              <a:buFont typeface="Courier New"/>
              <a:buChar char="o"/>
            </a:pPr>
            <a:r>
              <a:rPr lang="en-US"/>
              <a:t>Important Faces</a:t>
            </a:r>
          </a:p>
          <a:p>
            <a:pPr lvl="1">
              <a:buSzPct val="114999"/>
              <a:buFont typeface="Courier New"/>
              <a:buChar char="o"/>
            </a:pPr>
            <a:r>
              <a:rPr lang="en-US" err="1"/>
              <a:t>ooo</a:t>
            </a:r>
            <a:r>
              <a:rPr lang="en-US"/>
              <a:t> means "more"</a:t>
            </a:r>
          </a:p>
        </p:txBody>
      </p:sp>
      <p:pic>
        <p:nvPicPr>
          <p:cNvPr id="4" name="Picture 3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6B7F1DF1-1702-A456-E736-F6F672FFD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568" y="828674"/>
            <a:ext cx="1457325" cy="145732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31695A-AB66-48B8-A1D3-1386EC609C6B}"/>
              </a:ext>
            </a:extLst>
          </p:cNvPr>
          <p:cNvSpPr txBox="1">
            <a:spLocks/>
          </p:cNvSpPr>
          <p:nvPr/>
        </p:nvSpPr>
        <p:spPr>
          <a:xfrm>
            <a:off x="5081955" y="2680024"/>
            <a:ext cx="3710350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SzPct val="114999"/>
            </a:pPr>
            <a:r>
              <a:rPr lang="en-US"/>
              <a:t>More:</a:t>
            </a:r>
          </a:p>
          <a:p>
            <a:pPr lvl="1">
              <a:buSzPct val="114999"/>
              <a:buFont typeface="Courier New"/>
              <a:buChar char="o"/>
            </a:pPr>
            <a:r>
              <a:rPr lang="en-US"/>
              <a:t>Boards, Committees, Delegates</a:t>
            </a:r>
          </a:p>
          <a:p>
            <a:pPr lvl="1">
              <a:buSzPct val="114999"/>
              <a:buFont typeface="Courier New"/>
              <a:buChar char="o"/>
            </a:pPr>
            <a:r>
              <a:rPr lang="en-US"/>
              <a:t>Elite Prize List + Winning Numbers</a:t>
            </a:r>
          </a:p>
          <a:p>
            <a:pPr lvl="1">
              <a:buSzPct val="114999"/>
              <a:buFont typeface="Courier New"/>
              <a:buChar char="o"/>
            </a:pPr>
            <a:r>
              <a:rPr lang="en-US"/>
              <a:t>Sponsors</a:t>
            </a:r>
          </a:p>
          <a:p>
            <a:pPr lvl="1">
              <a:buSzPct val="114999"/>
              <a:buFont typeface="Courier New"/>
              <a:buChar char="o"/>
            </a:pPr>
            <a:r>
              <a:rPr lang="en-US"/>
              <a:t>Pre-Registered County Attendees</a:t>
            </a:r>
          </a:p>
          <a:p>
            <a:pPr lvl="1">
              <a:buSzPct val="114999"/>
              <a:buFont typeface="Courier New"/>
              <a:buChar char="o"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581E0F-A34E-1071-8827-0FC1E3A0F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1568" y="2439457"/>
            <a:ext cx="1712233" cy="37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84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F570B-FAC2-1FA8-BCA1-5E8F6BF1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6D238-4A8C-9BE8-1A8E-58A84ACE8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SzPct val="114999"/>
            </a:pPr>
            <a:r>
              <a:rPr lang="en-US" dirty="0">
                <a:ea typeface="+mn-lt"/>
                <a:cs typeface="+mn-lt"/>
              </a:rPr>
              <a:t>There are FOUR fundraisers to help our scholarship fund this year. </a:t>
            </a:r>
            <a:endParaRPr lang="en-US" dirty="0"/>
          </a:p>
          <a:p>
            <a:pPr marL="800100" lvl="1" indent="-342900">
              <a:buSzPct val="114999"/>
              <a:buFont typeface="+mj-lt"/>
              <a:buAutoNum type="arabicPeriod"/>
            </a:pPr>
            <a:r>
              <a:rPr lang="en-US" sz="1800" b="1" dirty="0">
                <a:ea typeface="+mn-lt"/>
                <a:cs typeface="+mn-lt"/>
              </a:rPr>
              <a:t>LOTTO</a:t>
            </a:r>
            <a:r>
              <a:rPr lang="en-US" sz="1800" dirty="0">
                <a:ea typeface="+mn-lt"/>
                <a:cs typeface="+mn-lt"/>
              </a:rPr>
              <a:t>: Buy tickets $1 ea.(FREE GIFT if you by 5 or more) at the Registration Desk</a:t>
            </a:r>
          </a:p>
          <a:p>
            <a:pPr marL="1257300" lvl="2" indent="-342900">
              <a:buSzPct val="114999"/>
              <a:buFont typeface="+mj-lt"/>
              <a:buAutoNum type="arabicPeriod"/>
            </a:pPr>
            <a:r>
              <a:rPr lang="en-US" dirty="0">
                <a:ea typeface="+mn-lt"/>
                <a:cs typeface="+mn-lt"/>
              </a:rPr>
              <a:t>Winner announced at Tuesday's lunch – Prize is a FREE TRIP TO 2025 NACo ANNUAL CONFERENCE IN New Orleans! (July 17-20)</a:t>
            </a:r>
          </a:p>
          <a:p>
            <a:pPr marL="800100" lvl="1" indent="-342900">
              <a:buSzPct val="114999"/>
              <a:buFont typeface="+mj-lt"/>
              <a:buAutoNum type="arabicPeriod"/>
            </a:pPr>
            <a:r>
              <a:rPr lang="en-US" sz="1800" b="1" dirty="0">
                <a:ea typeface="+mn-lt"/>
                <a:cs typeface="+mn-lt"/>
              </a:rPr>
              <a:t>RAFFLE</a:t>
            </a:r>
            <a:r>
              <a:rPr lang="en-US" sz="1800" dirty="0">
                <a:ea typeface="+mn-lt"/>
                <a:cs typeface="+mn-lt"/>
              </a:rPr>
              <a:t>: Buy tickets $1 ea. Keep the coupon side marked "Keep" and put the other in boxes at Elite Exhibits for a chance to win the prize on display at those booths.</a:t>
            </a:r>
          </a:p>
          <a:p>
            <a:pPr marL="800100" lvl="1" indent="-342900">
              <a:buSzPct val="114999"/>
              <a:buFont typeface="+mj-lt"/>
              <a:buAutoNum type="arabicPeriod"/>
            </a:pPr>
            <a:r>
              <a:rPr lang="en-US" sz="1800" b="1" dirty="0">
                <a:ea typeface="+mn-lt"/>
                <a:cs typeface="+mn-lt"/>
              </a:rPr>
              <a:t>70/30 CASH DRAWING</a:t>
            </a:r>
            <a:r>
              <a:rPr lang="en-US" sz="1800" dirty="0">
                <a:ea typeface="+mn-lt"/>
                <a:cs typeface="+mn-lt"/>
              </a:rPr>
              <a:t>, buy tickets at the Monday evening entertainment event after dinner. Cash and prizes will be awarded.</a:t>
            </a:r>
          </a:p>
          <a:p>
            <a:pPr marL="800100" lvl="1" indent="-342900">
              <a:buSzPct val="114999"/>
              <a:buFont typeface="+mj-lt"/>
              <a:buAutoNum type="arabicPeriod"/>
            </a:pPr>
            <a:r>
              <a:rPr lang="en-US" sz="1800" dirty="0"/>
              <a:t>THIS YEAR ONLY – a Dunk Tank! Three throws for $5 to dunk Aaron Birst, Ryan Gellner or </a:t>
            </a:r>
            <a:r>
              <a:rPr lang="en-US" sz="1800"/>
              <a:t>Don Flaherty</a:t>
            </a:r>
            <a:endParaRPr lang="en-US" sz="1800" dirty="0"/>
          </a:p>
          <a:p>
            <a:pPr marL="457200" lvl="1" indent="0">
              <a:buSzPct val="114999"/>
              <a:buNone/>
            </a:pPr>
            <a:r>
              <a:rPr lang="en-US" sz="1800" dirty="0">
                <a:ea typeface="+mn-lt"/>
                <a:cs typeface="+mn-lt"/>
              </a:rPr>
              <a:t>***There's an ATM in the lobby.</a:t>
            </a:r>
            <a:endParaRPr lang="en-US" sz="17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5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F570B-FAC2-1FA8-BCA1-5E8F6BF1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6D238-4A8C-9BE8-1A8E-58A84ACE8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14999"/>
            </a:pPr>
            <a:r>
              <a:rPr lang="en-US" sz="1700">
                <a:solidFill>
                  <a:srgbClr val="262626"/>
                </a:solidFill>
              </a:rPr>
              <a:t>Wear comfortable clothes and shoes, and bring a light jacket or vest in case rooms are cold</a:t>
            </a:r>
          </a:p>
          <a:p>
            <a:pPr>
              <a:buSzPct val="114999"/>
            </a:pPr>
            <a:r>
              <a:rPr lang="en-US" sz="1700">
                <a:solidFill>
                  <a:srgbClr val="262626"/>
                </a:solidFill>
              </a:rPr>
              <a:t>Phone charging stations will be available at Member Central</a:t>
            </a:r>
          </a:p>
          <a:p>
            <a:pPr>
              <a:buSzPct val="114999"/>
            </a:pPr>
            <a:r>
              <a:rPr lang="en-US" sz="1700">
                <a:solidFill>
                  <a:srgbClr val="262626"/>
                </a:solidFill>
              </a:rPr>
              <a:t>SUNDAY Social        Upper Level Atrium  MONDAY Social          Exhibit Area</a:t>
            </a:r>
          </a:p>
          <a:p>
            <a:pPr>
              <a:buSzPct val="114999"/>
            </a:pPr>
            <a:r>
              <a:rPr lang="en-US" sz="1700">
                <a:solidFill>
                  <a:srgbClr val="262626"/>
                </a:solidFill>
              </a:rPr>
              <a:t>NDCCA Business meeting (Monday 3:15) is for ALL COMMISSIONERS</a:t>
            </a:r>
          </a:p>
          <a:p>
            <a:pPr>
              <a:buSzPct val="114999"/>
            </a:pPr>
            <a:r>
              <a:rPr lang="en-US" sz="1700">
                <a:solidFill>
                  <a:srgbClr val="262626"/>
                </a:solidFill>
              </a:rPr>
              <a:t>DELEGATES know who they are. They meet 7:30 am on Tuesday in Hall A with breakfast. </a:t>
            </a:r>
          </a:p>
          <a:p>
            <a:pPr lvl="1">
              <a:buSzPct val="114999"/>
            </a:pPr>
            <a:r>
              <a:rPr lang="en-US" sz="1300">
                <a:solidFill>
                  <a:srgbClr val="262626"/>
                </a:solidFill>
              </a:rPr>
              <a:t>The word </a:t>
            </a:r>
            <a:r>
              <a:rPr lang="en-US" sz="1300" b="1">
                <a:solidFill>
                  <a:srgbClr val="FF9900"/>
                </a:solidFill>
              </a:rPr>
              <a:t>DELEGATE</a:t>
            </a:r>
            <a:r>
              <a:rPr lang="en-US" sz="1300">
                <a:solidFill>
                  <a:srgbClr val="262626"/>
                </a:solidFill>
              </a:rPr>
              <a:t> will be printed in orange on delegates’ name badges.</a:t>
            </a:r>
          </a:p>
          <a:p>
            <a:pPr>
              <a:buSzPct val="114999"/>
            </a:pPr>
            <a:endParaRPr lang="en-US" sz="1700">
              <a:solidFill>
                <a:srgbClr val="262626"/>
              </a:solidFill>
            </a:endParaRPr>
          </a:p>
          <a:p>
            <a:pPr>
              <a:buSzPct val="114999"/>
            </a:pPr>
            <a:endParaRPr lang="en-US" sz="1700">
              <a:solidFill>
                <a:srgbClr val="262626"/>
              </a:solidFill>
            </a:endParaRPr>
          </a:p>
          <a:p>
            <a:pPr marL="914400" lvl="1" indent="-457200">
              <a:buSzPct val="114999"/>
            </a:pPr>
            <a:endParaRPr lang="en-US" sz="1300">
              <a:solidFill>
                <a:srgbClr val="000000"/>
              </a:solidFill>
            </a:endParaRPr>
          </a:p>
          <a:p>
            <a:pPr marL="914400" lvl="1" indent="-457200">
              <a:buSzPct val="114999"/>
            </a:pPr>
            <a:endParaRPr lang="en-US" sz="1300">
              <a:solidFill>
                <a:srgbClr val="000000"/>
              </a:solidFill>
            </a:endParaRPr>
          </a:p>
          <a:p>
            <a:pPr marL="457200" indent="-457200">
              <a:buSzPct val="114999"/>
            </a:pPr>
            <a:endParaRPr lang="en-US" sz="1700">
              <a:solidFill>
                <a:srgbClr val="262626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3D1CA0C-44C8-5EC0-2848-55D7008A3CC0}"/>
              </a:ext>
            </a:extLst>
          </p:cNvPr>
          <p:cNvSpPr/>
          <p:nvPr/>
        </p:nvSpPr>
        <p:spPr>
          <a:xfrm>
            <a:off x="6886317" y="3433328"/>
            <a:ext cx="318303" cy="1730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FDA4990-B81F-4B04-3668-8285BBD50C8A}"/>
              </a:ext>
            </a:extLst>
          </p:cNvPr>
          <p:cNvSpPr/>
          <p:nvPr/>
        </p:nvSpPr>
        <p:spPr>
          <a:xfrm>
            <a:off x="3134932" y="3433328"/>
            <a:ext cx="318303" cy="1730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75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F570B-FAC2-1FA8-BCA1-5E8F6BF1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6D238-4A8C-9BE8-1A8E-58A84ACE8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SzPct val="114999"/>
            </a:pPr>
            <a:r>
              <a:rPr lang="en-US" sz="1700" dirty="0">
                <a:solidFill>
                  <a:srgbClr val="262626"/>
                </a:solidFill>
              </a:rPr>
              <a:t>Our STAFF wear black shirts and have green lanyards. We are there to help you!</a:t>
            </a:r>
          </a:p>
          <a:p>
            <a:pPr marL="457200" indent="-457200">
              <a:buSzPct val="114999"/>
            </a:pPr>
            <a:r>
              <a:rPr lang="en-US" sz="1700" dirty="0">
                <a:solidFill>
                  <a:srgbClr val="262626"/>
                </a:solidFill>
              </a:rPr>
              <a:t>The Registration Desk is usually the best place to go for emergencies or to urgently</a:t>
            </a:r>
            <a:br>
              <a:rPr lang="en-US" sz="1700" dirty="0">
                <a:solidFill>
                  <a:srgbClr val="262626"/>
                </a:solidFill>
              </a:rPr>
            </a:br>
            <a:r>
              <a:rPr lang="en-US" sz="1700" dirty="0">
                <a:solidFill>
                  <a:srgbClr val="262626"/>
                </a:solidFill>
              </a:rPr>
              <a:t> reach a staff person or fellow attendee.</a:t>
            </a:r>
            <a:endParaRPr lang="en-US" sz="1300" dirty="0">
              <a:solidFill>
                <a:srgbClr val="000000"/>
              </a:solidFill>
            </a:endParaRPr>
          </a:p>
          <a:p>
            <a:pPr marL="457200" indent="-457200">
              <a:buSzPct val="114999"/>
            </a:pPr>
            <a:r>
              <a:rPr lang="en-US" sz="1700" dirty="0"/>
              <a:t>To encourage you to stay through the entire conference, we are offering one </a:t>
            </a:r>
            <a:br>
              <a:rPr lang="en-US" sz="1700" dirty="0"/>
            </a:br>
            <a:r>
              <a:rPr lang="en-US" sz="1700" dirty="0"/>
              <a:t>FREE registration for ANY COUNTY</a:t>
            </a:r>
            <a:endParaRPr lang="en-US" sz="1700" dirty="0">
              <a:solidFill>
                <a:srgbClr val="000000"/>
              </a:solidFill>
            </a:endParaRPr>
          </a:p>
          <a:p>
            <a:pPr marL="914400" lvl="1" indent="-457200">
              <a:buSzPct val="114999"/>
            </a:pPr>
            <a:r>
              <a:rPr lang="en-US" sz="1300" dirty="0"/>
              <a:t>Must have at least ONE Commissioner and ONE other official attend the final session Tuesday.</a:t>
            </a:r>
          </a:p>
          <a:p>
            <a:pPr marL="914400" lvl="1" indent="-457200">
              <a:buSzPct val="114999"/>
            </a:pPr>
            <a:r>
              <a:rPr lang="en-US" sz="1300" dirty="0">
                <a:solidFill>
                  <a:srgbClr val="000000"/>
                </a:solidFill>
              </a:rPr>
              <a:t>Name badges will be collected as proof of attendance following the closing keynote speech.</a:t>
            </a:r>
          </a:p>
          <a:p>
            <a:pPr marL="914400" lvl="1" indent="-457200">
              <a:buSzPct val="114999"/>
            </a:pPr>
            <a:endParaRPr lang="en-US" sz="1300" dirty="0">
              <a:solidFill>
                <a:srgbClr val="000000"/>
              </a:solidFill>
            </a:endParaRPr>
          </a:p>
          <a:p>
            <a:pPr marL="457200" indent="-457200">
              <a:buSzPct val="114999"/>
            </a:pPr>
            <a:endParaRPr lang="en-US" sz="1700" dirty="0">
              <a:solidFill>
                <a:srgbClr val="262626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6CE261-CA42-9298-1C04-22963574C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780">
            <a:off x="8839619" y="2445548"/>
            <a:ext cx="2550026" cy="354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475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4B1C7-2A0B-56A6-9557-67A67121F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2" y="532747"/>
            <a:ext cx="9601196" cy="1303867"/>
          </a:xfrm>
        </p:spPr>
        <p:txBody>
          <a:bodyPr>
            <a:normAutofit/>
          </a:bodyPr>
          <a:lstStyle/>
          <a:p>
            <a:r>
              <a:rPr lang="en-US"/>
              <a:t>EVENT CENTER</a:t>
            </a:r>
            <a:br>
              <a:rPr lang="en-US"/>
            </a:br>
            <a:r>
              <a:rPr lang="en-US" sz="2800"/>
              <a:t>Front Entry</a:t>
            </a:r>
          </a:p>
        </p:txBody>
      </p:sp>
      <p:pic>
        <p:nvPicPr>
          <p:cNvPr id="4" name="Picture 3" descr="A building with glass windows&#10;&#10;Description automatically generated">
            <a:extLst>
              <a:ext uri="{FF2B5EF4-FFF2-40B4-BE49-F238E27FC236}">
                <a16:creationId xmlns:a16="http://schemas.microsoft.com/office/drawing/2014/main" id="{3C72DE7C-FACA-F86E-2E45-8E9D58517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255" y="1827701"/>
            <a:ext cx="56959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99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4B1C7-2A0B-56A6-9557-67A67121F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2" y="532747"/>
            <a:ext cx="9601196" cy="1303867"/>
          </a:xfrm>
        </p:spPr>
        <p:txBody>
          <a:bodyPr/>
          <a:lstStyle/>
          <a:p>
            <a:r>
              <a:rPr lang="en-US"/>
              <a:t>EVENT CENTER</a:t>
            </a:r>
          </a:p>
        </p:txBody>
      </p:sp>
      <p:pic>
        <p:nvPicPr>
          <p:cNvPr id="5" name="Picture 4" descr="A map of parking areas&#10;&#10;Description automatically generated">
            <a:extLst>
              <a:ext uri="{FF2B5EF4-FFF2-40B4-BE49-F238E27FC236}">
                <a16:creationId xmlns:a16="http://schemas.microsoft.com/office/drawing/2014/main" id="{FA184683-5EB4-8BFC-B1D2-338305348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945" y="1716779"/>
            <a:ext cx="5596623" cy="44860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60228A-D5DC-E8EC-19BB-BAB95EF729B9}"/>
              </a:ext>
            </a:extLst>
          </p:cNvPr>
          <p:cNvSpPr txBox="1"/>
          <p:nvPr/>
        </p:nvSpPr>
        <p:spPr>
          <a:xfrm>
            <a:off x="6204857" y="1822175"/>
            <a:ext cx="187778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ptos" panose="020B0004020202020204" pitchFamily="34" charset="0"/>
              </a:rPr>
              <a:t>University of Mary parking evenings only</a:t>
            </a:r>
          </a:p>
        </p:txBody>
      </p:sp>
    </p:spTree>
    <p:extLst>
      <p:ext uri="{BB962C8B-B14F-4D97-AF65-F5344CB8AC3E}">
        <p14:creationId xmlns:p14="http://schemas.microsoft.com/office/powerpoint/2010/main" val="37284290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AB9557D2D3794092DC530037E5F35F" ma:contentTypeVersion="15" ma:contentTypeDescription="Create a new document." ma:contentTypeScope="" ma:versionID="06b8b42473ec9f24206812628ec983a3">
  <xsd:schema xmlns:xsd="http://www.w3.org/2001/XMLSchema" xmlns:xs="http://www.w3.org/2001/XMLSchema" xmlns:p="http://schemas.microsoft.com/office/2006/metadata/properties" xmlns:ns1="http://schemas.microsoft.com/sharepoint/v3" xmlns:ns2="937aa978-baf1-4b84-96d6-3f76a27db00b" xmlns:ns3="6530e70b-6957-4f71-843f-7e6c6e456811" targetNamespace="http://schemas.microsoft.com/office/2006/metadata/properties" ma:root="true" ma:fieldsID="5d641ae565e028fbb64358d562afcd70" ns1:_="" ns2:_="" ns3:_="">
    <xsd:import namespace="http://schemas.microsoft.com/sharepoint/v3"/>
    <xsd:import namespace="937aa978-baf1-4b84-96d6-3f76a27db00b"/>
    <xsd:import namespace="6530e70b-6957-4f71-843f-7e6c6e4568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7aa978-baf1-4b84-96d6-3f76a27db0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7f98150-7d40-44e1-893e-dd2ed4a587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30e70b-6957-4f71-843f-7e6c6e45681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63f8999-d798-431d-91a7-44561efab2af}" ma:internalName="TaxCatchAll" ma:showField="CatchAllData" ma:web="6530e70b-6957-4f71-843f-7e6c6e4568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530e70b-6957-4f71-843f-7e6c6e456811" xsi:nil="true"/>
    <lcf76f155ced4ddcb4097134ff3c332f xmlns="937aa978-baf1-4b84-96d6-3f76a27db00b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8C8D5B-C828-4DEE-92B1-7C08CBEADB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37aa978-baf1-4b84-96d6-3f76a27db00b"/>
    <ds:schemaRef ds:uri="6530e70b-6957-4f71-843f-7e6c6e4568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732F24-A681-4B96-AF54-82EFB13A09C5}">
  <ds:schemaRefs>
    <ds:schemaRef ds:uri="http://schemas.microsoft.com/office/2006/documentManagement/types"/>
    <ds:schemaRef ds:uri="http://schemas.microsoft.com/office/2006/metadata/properties"/>
    <ds:schemaRef ds:uri="937aa978-baf1-4b84-96d6-3f76a27db00b"/>
    <ds:schemaRef ds:uri="http://purl.org/dc/dcmitype/"/>
    <ds:schemaRef ds:uri="http://schemas.microsoft.com/office/infopath/2007/PartnerControl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6530e70b-6957-4f71-843f-7e6c6e456811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23E1CDC0-569F-4009-82E5-EE73A63F7D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1394</TotalTime>
  <Words>1258</Words>
  <Application>Microsoft Office PowerPoint</Application>
  <PresentationFormat>Widescreen</PresentationFormat>
  <Paragraphs>125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Arial</vt:lpstr>
      <vt:lpstr>Calibri</vt:lpstr>
      <vt:lpstr>Courier New</vt:lpstr>
      <vt:lpstr>Garamond</vt:lpstr>
      <vt:lpstr>Wingdings</vt:lpstr>
      <vt:lpstr>Organic</vt:lpstr>
      <vt:lpstr>PowerPoint Presentation</vt:lpstr>
      <vt:lpstr>2025 NDACo Annual Conference</vt:lpstr>
      <vt:lpstr>GET THE YAPP APP</vt:lpstr>
      <vt:lpstr>GET THE YAPP APP</vt:lpstr>
      <vt:lpstr>GENERAL INFORMATION</vt:lpstr>
      <vt:lpstr>GENERAL INFORMATION</vt:lpstr>
      <vt:lpstr>GENERAL INFORMATION</vt:lpstr>
      <vt:lpstr>EVENT CENTER Front Entry</vt:lpstr>
      <vt:lpstr>EVENT CENTER</vt:lpstr>
      <vt:lpstr>EVENT CENTER Registration Desk</vt:lpstr>
      <vt:lpstr>EVENT CENTER NDDOT and Workshop Stairs</vt:lpstr>
      <vt:lpstr>EVENT CENTER Upper Level Atrium</vt:lpstr>
      <vt:lpstr>EVENT CENTER Workshop Lobby – Upper Level</vt:lpstr>
      <vt:lpstr>CHANGES FROM RECENT YEARS</vt:lpstr>
      <vt:lpstr>CHANGES FROM RECENT YEARS</vt:lpstr>
      <vt:lpstr>CHANGES FROM RECENT YEARS</vt:lpstr>
      <vt:lpstr>CHANGES FROM RECENT YEARS</vt:lpstr>
      <vt:lpstr>Will it be streamed online?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 Eslinger</dc:creator>
  <cp:lastModifiedBy>Jeff Eslinger</cp:lastModifiedBy>
  <cp:revision>25</cp:revision>
  <cp:lastPrinted>2024-10-08T22:18:24Z</cp:lastPrinted>
  <dcterms:created xsi:type="dcterms:W3CDTF">2024-10-04T18:31:02Z</dcterms:created>
  <dcterms:modified xsi:type="dcterms:W3CDTF">2025-10-16T19:12:19Z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bf6c1a0-e727-432b-9542-6c9ebacdaea7_Enabled">
    <vt:lpwstr>true</vt:lpwstr>
  </property>
  <property fmtid="{D5CDD505-2E9C-101B-9397-08002B2CF9AE}" pid="3" name="MSIP_Label_0bf6c1a0-e727-432b-9542-6c9ebacdaea7_SetDate">
    <vt:lpwstr>2024-10-04T18:31:08Z</vt:lpwstr>
  </property>
  <property fmtid="{D5CDD505-2E9C-101B-9397-08002B2CF9AE}" pid="4" name="MSIP_Label_0bf6c1a0-e727-432b-9542-6c9ebacdaea7_Method">
    <vt:lpwstr>Standard</vt:lpwstr>
  </property>
  <property fmtid="{D5CDD505-2E9C-101B-9397-08002B2CF9AE}" pid="5" name="MSIP_Label_0bf6c1a0-e727-432b-9542-6c9ebacdaea7_Name">
    <vt:lpwstr>10 year retention</vt:lpwstr>
  </property>
  <property fmtid="{D5CDD505-2E9C-101B-9397-08002B2CF9AE}" pid="6" name="MSIP_Label_0bf6c1a0-e727-432b-9542-6c9ebacdaea7_SiteId">
    <vt:lpwstr>375e7ed2-25cc-4bec-bc68-890dc9095311</vt:lpwstr>
  </property>
  <property fmtid="{D5CDD505-2E9C-101B-9397-08002B2CF9AE}" pid="7" name="MSIP_Label_0bf6c1a0-e727-432b-9542-6c9ebacdaea7_ActionId">
    <vt:lpwstr>7c4f4466-c057-4133-9808-99406f2857a7</vt:lpwstr>
  </property>
  <property fmtid="{D5CDD505-2E9C-101B-9397-08002B2CF9AE}" pid="8" name="MSIP_Label_0bf6c1a0-e727-432b-9542-6c9ebacdaea7_ContentBits">
    <vt:lpwstr>0</vt:lpwstr>
  </property>
  <property fmtid="{D5CDD505-2E9C-101B-9397-08002B2CF9AE}" pid="9" name="ContentTypeId">
    <vt:lpwstr>0x010100C5AB9557D2D3794092DC530037E5F35F</vt:lpwstr>
  </property>
  <property fmtid="{D5CDD505-2E9C-101B-9397-08002B2CF9AE}" pid="10" name="MediaServiceImageTags">
    <vt:lpwstr/>
  </property>
</Properties>
</file>